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7" r:id="rId5"/>
    <p:sldId id="259" r:id="rId6"/>
    <p:sldId id="266"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Foaie_de_lucru_Microsoft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Foaie_de_lucru_Microsoft_Excel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Students</c:v>
                </c:pt>
              </c:strCache>
            </c:strRef>
          </c:tx>
          <c:cat>
            <c:strRef>
              <c:f>Sheet1!$A$2:$A$4</c:f>
              <c:strCache>
                <c:ptCount val="3"/>
                <c:pt idx="0">
                  <c:v>20 -15 points</c:v>
                </c:pt>
                <c:pt idx="1">
                  <c:v>15 - 10 points</c:v>
                </c:pt>
                <c:pt idx="2">
                  <c:v>&lt; 10 points</c:v>
                </c:pt>
              </c:strCache>
            </c:strRef>
          </c:cat>
          <c:val>
            <c:numRef>
              <c:f>Sheet1!$B$2:$B$4</c:f>
              <c:numCache>
                <c:formatCode>General</c:formatCode>
                <c:ptCount val="3"/>
                <c:pt idx="0">
                  <c:v>21</c:v>
                </c:pt>
                <c:pt idx="1">
                  <c:v>53</c:v>
                </c:pt>
                <c:pt idx="2">
                  <c:v>26</c:v>
                </c:pt>
              </c:numCache>
            </c:numRef>
          </c:val>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Adults</c:v>
                </c:pt>
              </c:strCache>
            </c:strRef>
          </c:tx>
          <c:cat>
            <c:strRef>
              <c:f>Sheet1!$A$2:$A$4</c:f>
              <c:strCache>
                <c:ptCount val="3"/>
                <c:pt idx="0">
                  <c:v>20 -15 points</c:v>
                </c:pt>
                <c:pt idx="1">
                  <c:v>15 -10 points</c:v>
                </c:pt>
                <c:pt idx="2">
                  <c:v>&lt; 10 points</c:v>
                </c:pt>
              </c:strCache>
            </c:strRef>
          </c:cat>
          <c:val>
            <c:numRef>
              <c:f>Sheet1!$B$2:$B$4</c:f>
              <c:numCache>
                <c:formatCode>General</c:formatCode>
                <c:ptCount val="3"/>
                <c:pt idx="0">
                  <c:v>19</c:v>
                </c:pt>
                <c:pt idx="1">
                  <c:v>22</c:v>
                </c:pt>
                <c:pt idx="2">
                  <c:v>9</c:v>
                </c:pt>
              </c:numCache>
            </c:numRef>
          </c:val>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5/12/2013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5/12/2013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5/12/2013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5/12/2013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5/12/2013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5/12/2013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5/12/2013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5/12/2013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95600"/>
            <a:ext cx="6400800" cy="2743200"/>
          </a:xfrm>
        </p:spPr>
        <p:txBody>
          <a:bodyPr/>
          <a:lstStyle/>
          <a:p>
            <a:r>
              <a:rPr lang="en-US" sz="4400" dirty="0">
                <a:solidFill>
                  <a:prstClr val="black"/>
                </a:solidFill>
                <a:ea typeface="+mj-ea"/>
                <a:cs typeface="+mj-cs"/>
              </a:rPr>
              <a:t>“HOW GREEN ARE YOU</a:t>
            </a:r>
            <a:r>
              <a:rPr lang="en-US" sz="4400" dirty="0" smtClean="0">
                <a:solidFill>
                  <a:prstClr val="black"/>
                </a:solidFill>
                <a:ea typeface="+mj-ea"/>
                <a:cs typeface="+mj-cs"/>
              </a:rPr>
              <a:t>?”</a:t>
            </a:r>
          </a:p>
          <a:p>
            <a:r>
              <a:rPr lang="en-US" dirty="0" err="1" smtClean="0"/>
              <a:t>Grup</a:t>
            </a:r>
            <a:r>
              <a:rPr lang="en-US" dirty="0" smtClean="0"/>
              <a:t> </a:t>
            </a:r>
            <a:r>
              <a:rPr lang="en-US" dirty="0" err="1" smtClean="0"/>
              <a:t>Scolar</a:t>
            </a:r>
            <a:r>
              <a:rPr lang="en-US" dirty="0" smtClean="0"/>
              <a:t> </a:t>
            </a:r>
            <a:r>
              <a:rPr lang="en-US" dirty="0" err="1" smtClean="0"/>
              <a:t>Agricol</a:t>
            </a:r>
            <a:r>
              <a:rPr lang="en-US" dirty="0" smtClean="0"/>
              <a:t> </a:t>
            </a:r>
            <a:r>
              <a:rPr lang="en-US" dirty="0" err="1" smtClean="0"/>
              <a:t>Puiesti</a:t>
            </a:r>
            <a:r>
              <a:rPr lang="en-US" dirty="0" smtClean="0"/>
              <a:t>,</a:t>
            </a:r>
            <a:endParaRPr lang="en-US" sz="4400" dirty="0" smtClean="0">
              <a:solidFill>
                <a:prstClr val="black"/>
              </a:solidFill>
              <a:ea typeface="+mj-ea"/>
              <a:cs typeface="+mj-cs"/>
            </a:endParaRPr>
          </a:p>
          <a:p>
            <a:r>
              <a:rPr lang="en-US" sz="4400" dirty="0" smtClean="0">
                <a:solidFill>
                  <a:prstClr val="black"/>
                </a:solidFill>
                <a:ea typeface="+mj-ea"/>
                <a:cs typeface="+mj-cs"/>
              </a:rPr>
              <a:t>Romania</a:t>
            </a:r>
            <a:endParaRPr lang="en-US" dirty="0" smtClean="0"/>
          </a:p>
        </p:txBody>
      </p:sp>
      <p:sp>
        <p:nvSpPr>
          <p:cNvPr id="2" name="Title 1"/>
          <p:cNvSpPr>
            <a:spLocks noGrp="1"/>
          </p:cNvSpPr>
          <p:nvPr>
            <p:ph type="ctrTitle"/>
          </p:nvPr>
        </p:nvSpPr>
        <p:spPr>
          <a:xfrm>
            <a:off x="685800" y="228600"/>
            <a:ext cx="7772400" cy="2438399"/>
          </a:xfrm>
        </p:spPr>
        <p:txBody>
          <a:bodyPr>
            <a:normAutofit/>
          </a:bodyPr>
          <a:lstStyle/>
          <a:p>
            <a:r>
              <a:rPr lang="en-US" dirty="0" smtClean="0"/>
              <a:t>THE RESULTS OF THE </a:t>
            </a:r>
            <a:br>
              <a:rPr lang="en-US" dirty="0" smtClean="0"/>
            </a:br>
            <a:r>
              <a:rPr lang="en-US" dirty="0" smtClean="0"/>
              <a:t>ECO-QUIZ</a:t>
            </a:r>
            <a:br>
              <a:rPr lang="en-US" dirty="0" smtClean="0"/>
            </a:br>
            <a:endParaRPr lang="en-US" dirty="0"/>
          </a:p>
        </p:txBody>
      </p:sp>
    </p:spTree>
    <p:extLst>
      <p:ext uri="{BB962C8B-B14F-4D97-AF65-F5344CB8AC3E}">
        <p14:creationId xmlns:p14="http://schemas.microsoft.com/office/powerpoint/2010/main" val="26812752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dirty="0" smtClean="0"/>
              <a:t>STATISTICS:</a:t>
            </a:r>
            <a:br>
              <a:rPr lang="en-US" dirty="0" smtClean="0"/>
            </a:b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381981282"/>
              </p:ext>
            </p:extLst>
          </p:nvPr>
        </p:nvGraphicFramePr>
        <p:xfrm>
          <a:off x="301625" y="1527175"/>
          <a:ext cx="8504236" cy="1910080"/>
        </p:xfrm>
        <a:graphic>
          <a:graphicData uri="http://schemas.openxmlformats.org/drawingml/2006/table">
            <a:tbl>
              <a:tblPr firstRow="1" bandRow="1">
                <a:tableStyleId>{5C22544A-7EE6-4342-B048-85BDC9FD1C3A}</a:tableStyleId>
              </a:tblPr>
              <a:tblGrid>
                <a:gridCol w="2126059"/>
                <a:gridCol w="2126059"/>
                <a:gridCol w="2126059"/>
                <a:gridCol w="2126059"/>
              </a:tblGrid>
              <a:tr h="635000">
                <a:tc>
                  <a:txBody>
                    <a:bodyPr/>
                    <a:lstStyle/>
                    <a:p>
                      <a:pPr algn="ctr"/>
                      <a:r>
                        <a:rPr lang="en-US" dirty="0" smtClean="0"/>
                        <a:t>Applicants</a:t>
                      </a:r>
                      <a:endParaRPr lang="en-US" dirty="0"/>
                    </a:p>
                  </a:txBody>
                  <a:tcPr marL="94492" marR="94492"/>
                </a:tc>
                <a:tc>
                  <a:txBody>
                    <a:bodyPr/>
                    <a:lstStyle/>
                    <a:p>
                      <a:pPr algn="ctr"/>
                      <a:r>
                        <a:rPr lang="en-US" dirty="0" smtClean="0"/>
                        <a:t>Scores (20 -15 p)</a:t>
                      </a:r>
                      <a:endParaRPr lang="en-US" dirty="0"/>
                    </a:p>
                  </a:txBody>
                  <a:tcPr marL="94492" marR="94492"/>
                </a:tc>
                <a:tc>
                  <a:txBody>
                    <a:bodyPr/>
                    <a:lstStyle/>
                    <a:p>
                      <a:pPr algn="ctr"/>
                      <a:r>
                        <a:rPr lang="en-US" dirty="0" smtClean="0"/>
                        <a:t>Scores (15-10 p)</a:t>
                      </a:r>
                      <a:endParaRPr lang="en-US" dirty="0"/>
                    </a:p>
                  </a:txBody>
                  <a:tcPr marL="94492" marR="94492"/>
                </a:tc>
                <a:tc>
                  <a:txBody>
                    <a:bodyPr/>
                    <a:lstStyle/>
                    <a:p>
                      <a:pPr algn="ctr"/>
                      <a:r>
                        <a:rPr lang="en-US" dirty="0" smtClean="0"/>
                        <a:t>Scores</a:t>
                      </a:r>
                      <a:r>
                        <a:rPr lang="en-US" baseline="0" dirty="0" smtClean="0"/>
                        <a:t> ( &lt; 10p)</a:t>
                      </a:r>
                      <a:endParaRPr lang="en-US" dirty="0"/>
                    </a:p>
                  </a:txBody>
                  <a:tcPr marL="94492" marR="94492"/>
                </a:tc>
              </a:tr>
              <a:tr h="635000">
                <a:tc>
                  <a:txBody>
                    <a:bodyPr/>
                    <a:lstStyle/>
                    <a:p>
                      <a:r>
                        <a:rPr lang="en-US" dirty="0" smtClean="0"/>
                        <a:t>Students</a:t>
                      </a:r>
                      <a:endParaRPr lang="en-US" dirty="0"/>
                    </a:p>
                  </a:txBody>
                  <a:tcPr marL="94492" marR="94492"/>
                </a:tc>
                <a:tc>
                  <a:txBody>
                    <a:bodyPr/>
                    <a:lstStyle/>
                    <a:p>
                      <a:r>
                        <a:rPr lang="en-US" dirty="0" smtClean="0"/>
                        <a:t>21</a:t>
                      </a:r>
                      <a:endParaRPr lang="en-US" dirty="0"/>
                    </a:p>
                  </a:txBody>
                  <a:tcPr marL="94492" marR="94492"/>
                </a:tc>
                <a:tc>
                  <a:txBody>
                    <a:bodyPr/>
                    <a:lstStyle/>
                    <a:p>
                      <a:r>
                        <a:rPr lang="en-US" dirty="0" smtClean="0"/>
                        <a:t>53</a:t>
                      </a:r>
                      <a:endParaRPr lang="en-US" dirty="0"/>
                    </a:p>
                  </a:txBody>
                  <a:tcPr marL="94492" marR="94492"/>
                </a:tc>
                <a:tc>
                  <a:txBody>
                    <a:bodyPr/>
                    <a:lstStyle/>
                    <a:p>
                      <a:r>
                        <a:rPr lang="en-US" dirty="0" smtClean="0"/>
                        <a:t>26</a:t>
                      </a:r>
                      <a:endParaRPr lang="en-US" dirty="0"/>
                    </a:p>
                  </a:txBody>
                  <a:tcPr marL="94492" marR="94492"/>
                </a:tc>
              </a:tr>
              <a:tr h="635000">
                <a:tc>
                  <a:txBody>
                    <a:bodyPr/>
                    <a:lstStyle/>
                    <a:p>
                      <a:r>
                        <a:rPr lang="en-US" dirty="0" smtClean="0"/>
                        <a:t>Adults</a:t>
                      </a:r>
                      <a:endParaRPr lang="en-US" dirty="0"/>
                    </a:p>
                  </a:txBody>
                  <a:tcPr marL="94492" marR="94492"/>
                </a:tc>
                <a:tc>
                  <a:txBody>
                    <a:bodyPr/>
                    <a:lstStyle/>
                    <a:p>
                      <a:r>
                        <a:rPr lang="en-US" dirty="0" smtClean="0"/>
                        <a:t>19</a:t>
                      </a:r>
                      <a:endParaRPr lang="en-US" dirty="0"/>
                    </a:p>
                  </a:txBody>
                  <a:tcPr marL="94492" marR="94492"/>
                </a:tc>
                <a:tc>
                  <a:txBody>
                    <a:bodyPr/>
                    <a:lstStyle/>
                    <a:p>
                      <a:r>
                        <a:rPr lang="en-US" dirty="0" smtClean="0"/>
                        <a:t>22</a:t>
                      </a:r>
                      <a:endParaRPr lang="en-US" dirty="0"/>
                    </a:p>
                  </a:txBody>
                  <a:tcPr marL="94492" marR="94492"/>
                </a:tc>
                <a:tc>
                  <a:txBody>
                    <a:bodyPr/>
                    <a:lstStyle/>
                    <a:p>
                      <a:r>
                        <a:rPr lang="en-US" dirty="0" smtClean="0"/>
                        <a:t>9</a:t>
                      </a:r>
                      <a:endParaRPr lang="en-US" dirty="0"/>
                    </a:p>
                  </a:txBody>
                  <a:tcPr marL="94492" marR="94492"/>
                </a:tc>
              </a:tr>
            </a:tbl>
          </a:graphicData>
        </a:graphic>
      </p:graphicFrame>
      <p:graphicFrame>
        <p:nvGraphicFramePr>
          <p:cNvPr id="5" name="Chart 4"/>
          <p:cNvGraphicFramePr/>
          <p:nvPr>
            <p:extLst>
              <p:ext uri="{D42A27DB-BD31-4B8C-83A1-F6EECF244321}">
                <p14:modId xmlns:p14="http://schemas.microsoft.com/office/powerpoint/2010/main" val="2166641453"/>
              </p:ext>
            </p:extLst>
          </p:nvPr>
        </p:nvGraphicFramePr>
        <p:xfrm>
          <a:off x="457200" y="3657600"/>
          <a:ext cx="3886200" cy="2514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p:nvPr>
            <p:extLst>
              <p:ext uri="{D42A27DB-BD31-4B8C-83A1-F6EECF244321}">
                <p14:modId xmlns:p14="http://schemas.microsoft.com/office/powerpoint/2010/main" val="2085573641"/>
              </p:ext>
            </p:extLst>
          </p:nvPr>
        </p:nvGraphicFramePr>
        <p:xfrm>
          <a:off x="5029200" y="3657600"/>
          <a:ext cx="3657600" cy="2514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3679073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457200"/>
            <a:ext cx="8534400" cy="3733800"/>
          </a:xfrm>
        </p:spPr>
        <p:txBody>
          <a:bodyPr>
            <a:normAutofit/>
          </a:bodyPr>
          <a:lstStyle/>
          <a:p>
            <a:pPr algn="l"/>
            <a:r>
              <a:rPr lang="en-US" sz="3600" dirty="0"/>
              <a:t/>
            </a:r>
            <a:br>
              <a:rPr lang="en-US" sz="3600" dirty="0"/>
            </a:br>
            <a:r>
              <a:rPr lang="en-US" sz="3600" dirty="0" smtClean="0"/>
              <a:t>So, 53% of the students and  44% of the adults  are barely beginning to show more interest in the environment.</a:t>
            </a:r>
            <a:endParaRPr lang="en-US" sz="3600" dirty="0"/>
          </a:p>
        </p:txBody>
      </p:sp>
      <p:sp>
        <p:nvSpPr>
          <p:cNvPr id="3" name="Content Placeholder 2"/>
          <p:cNvSpPr>
            <a:spLocks noGrp="1"/>
          </p:cNvSpPr>
          <p:nvPr>
            <p:ph sz="quarter" idx="1"/>
          </p:nvPr>
        </p:nvSpPr>
        <p:spPr>
          <a:xfrm>
            <a:off x="304800" y="3276600"/>
            <a:ext cx="8500872" cy="2822448"/>
          </a:xfrm>
        </p:spPr>
        <p:txBody>
          <a:bodyPr>
            <a:normAutofit fontScale="25000" lnSpcReduction="20000"/>
          </a:bodyPr>
          <a:lstStyle/>
          <a:p>
            <a:pPr marL="0" indent="0">
              <a:buNone/>
            </a:pPr>
            <a:endParaRPr lang="en-US" sz="2400" dirty="0" smtClean="0"/>
          </a:p>
          <a:p>
            <a:pPr marL="0" indent="0">
              <a:buNone/>
            </a:pPr>
            <a:r>
              <a:rPr lang="en-US" sz="11200" dirty="0" smtClean="0"/>
              <a:t>                           Some other statistics:  </a:t>
            </a:r>
          </a:p>
          <a:p>
            <a:pPr>
              <a:buFont typeface="Wingdings" pitchFamily="2" charset="2"/>
              <a:buChar char="v"/>
            </a:pPr>
            <a:r>
              <a:rPr lang="en-US" sz="11200" dirty="0" smtClean="0"/>
              <a:t>Most of those how answered said that </a:t>
            </a:r>
            <a:r>
              <a:rPr lang="en-US" sz="11200" dirty="0" err="1" smtClean="0"/>
              <a:t>thay</a:t>
            </a:r>
            <a:r>
              <a:rPr lang="en-US" sz="11200" dirty="0" smtClean="0"/>
              <a:t> are re-us plastic bags and buy organically-grown vegetable ( 126). </a:t>
            </a:r>
          </a:p>
          <a:p>
            <a:pPr>
              <a:buFont typeface="Wingdings" pitchFamily="2" charset="2"/>
              <a:buChar char="v"/>
            </a:pPr>
            <a:r>
              <a:rPr lang="en-US" sz="11200" dirty="0" smtClean="0"/>
              <a:t>Everybody said YES at the question regarding saving energy at home, buying fruits and vegetables loose rather than in plastic packets. </a:t>
            </a:r>
          </a:p>
          <a:p>
            <a:pPr>
              <a:buFont typeface="Wingdings" pitchFamily="2" charset="2"/>
              <a:buChar char="v"/>
            </a:pPr>
            <a:endParaRPr lang="en-US" sz="11200" dirty="0"/>
          </a:p>
          <a:p>
            <a:pPr>
              <a:buFont typeface="Wingdings" pitchFamily="2" charset="2"/>
              <a:buChar char="v"/>
            </a:pPr>
            <a:endParaRPr lang="en-US" sz="11200" dirty="0" smtClean="0"/>
          </a:p>
          <a:p>
            <a:pPr>
              <a:buFont typeface="Wingdings" pitchFamily="2" charset="2"/>
              <a:buChar char="v"/>
            </a:pPr>
            <a:endParaRPr lang="en-US" sz="11200" dirty="0"/>
          </a:p>
          <a:p>
            <a:pPr>
              <a:buFont typeface="Wingdings" pitchFamily="2" charset="2"/>
              <a:buChar char="v"/>
            </a:pPr>
            <a:endParaRPr lang="en-US" sz="11200" dirty="0" smtClean="0"/>
          </a:p>
          <a:p>
            <a:pPr>
              <a:buFont typeface="Wingdings" pitchFamily="2" charset="2"/>
              <a:buChar char="v"/>
            </a:pPr>
            <a:endParaRPr lang="en-US" sz="11200" dirty="0"/>
          </a:p>
          <a:p>
            <a:pPr>
              <a:buFont typeface="Wingdings" pitchFamily="2" charset="2"/>
              <a:buChar char="v"/>
            </a:pPr>
            <a:endParaRPr lang="en-US" sz="11200" dirty="0" smtClean="0"/>
          </a:p>
          <a:p>
            <a:pPr>
              <a:buFont typeface="Wingdings" pitchFamily="2" charset="2"/>
              <a:buChar char="v"/>
            </a:pPr>
            <a:endParaRPr lang="en-US" sz="11200" dirty="0"/>
          </a:p>
          <a:p>
            <a:pPr>
              <a:buFont typeface="Wingdings" pitchFamily="2" charset="2"/>
              <a:buChar char="v"/>
            </a:pPr>
            <a:endParaRPr lang="en-US" sz="11200" dirty="0" smtClean="0"/>
          </a:p>
          <a:p>
            <a:pPr>
              <a:buFont typeface="Wingdings" pitchFamily="2" charset="2"/>
              <a:buChar char="v"/>
            </a:pPr>
            <a:endParaRPr lang="en-US" sz="11200" dirty="0"/>
          </a:p>
          <a:p>
            <a:pPr>
              <a:buFont typeface="Wingdings" pitchFamily="2" charset="2"/>
              <a:buChar char="v"/>
            </a:pPr>
            <a:endParaRPr lang="en-US" sz="11200" dirty="0" smtClean="0"/>
          </a:p>
          <a:p>
            <a:pPr>
              <a:buFont typeface="Wingdings" pitchFamily="2" charset="2"/>
              <a:buChar char="v"/>
            </a:pPr>
            <a:endParaRPr lang="en-US" sz="11200" dirty="0"/>
          </a:p>
          <a:p>
            <a:pPr>
              <a:buFont typeface="Wingdings" pitchFamily="2" charset="2"/>
              <a:buChar char="v"/>
            </a:pPr>
            <a:endParaRPr lang="en-US" sz="11200" dirty="0" smtClean="0"/>
          </a:p>
          <a:p>
            <a:pPr>
              <a:buFont typeface="Wingdings" pitchFamily="2" charset="2"/>
              <a:buChar char="v"/>
            </a:pPr>
            <a:endParaRPr lang="en-US" sz="2400" dirty="0"/>
          </a:p>
          <a:p>
            <a:pPr>
              <a:buFont typeface="Wingdings" pitchFamily="2" charset="2"/>
              <a:buChar char="v"/>
            </a:pPr>
            <a:endParaRPr lang="en-US" sz="2400" dirty="0" smtClean="0"/>
          </a:p>
          <a:p>
            <a:pPr>
              <a:buFont typeface="Wingdings" pitchFamily="2" charset="2"/>
              <a:buChar char="v"/>
            </a:pPr>
            <a:endParaRPr lang="en-US" sz="2400" dirty="0"/>
          </a:p>
          <a:p>
            <a:pPr>
              <a:buFont typeface="Wingdings" pitchFamily="2" charset="2"/>
              <a:buChar char="v"/>
            </a:pPr>
            <a:endParaRPr lang="en-US" sz="2400" dirty="0" smtClean="0"/>
          </a:p>
          <a:p>
            <a:pPr>
              <a:buFont typeface="Wingdings" pitchFamily="2" charset="2"/>
              <a:buChar char="v"/>
            </a:pPr>
            <a:endParaRPr lang="en-US" sz="2400" dirty="0"/>
          </a:p>
          <a:p>
            <a:pPr>
              <a:buFont typeface="Wingdings" pitchFamily="2" charset="2"/>
              <a:buChar char="v"/>
            </a:pPr>
            <a:endParaRPr lang="en-US" sz="2400" dirty="0" smtClean="0"/>
          </a:p>
          <a:p>
            <a:pPr>
              <a:buFont typeface="Wingdings" pitchFamily="2" charset="2"/>
              <a:buChar char="v"/>
            </a:pPr>
            <a:endParaRPr lang="en-US" sz="2400" dirty="0"/>
          </a:p>
          <a:p>
            <a:pPr marL="0" indent="0">
              <a:buNone/>
            </a:pPr>
            <a:endParaRPr lang="en-US" sz="2400" dirty="0" smtClean="0"/>
          </a:p>
        </p:txBody>
      </p:sp>
    </p:spTree>
    <p:extLst>
      <p:ext uri="{BB962C8B-B14F-4D97-AF65-F5344CB8AC3E}">
        <p14:creationId xmlns:p14="http://schemas.microsoft.com/office/powerpoint/2010/main" val="38932889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1600200"/>
            <a:ext cx="8503920" cy="4498848"/>
          </a:xfrm>
        </p:spPr>
        <p:txBody>
          <a:bodyPr>
            <a:normAutofit lnSpcReduction="10000"/>
          </a:bodyPr>
          <a:lstStyle/>
          <a:p>
            <a:pPr lvl="0" algn="just">
              <a:buClr>
                <a:srgbClr val="D16349"/>
              </a:buClr>
              <a:buFont typeface="Wingdings" pitchFamily="2" charset="2"/>
              <a:buChar char="v"/>
            </a:pPr>
            <a:r>
              <a:rPr lang="en-US" sz="2800" dirty="0">
                <a:solidFill>
                  <a:prstClr val="black"/>
                </a:solidFill>
              </a:rPr>
              <a:t>Also, everybody clamed that they have planted a tree and try to use  public transport or ride a bike.</a:t>
            </a:r>
          </a:p>
          <a:p>
            <a:pPr lvl="0" algn="just">
              <a:buClr>
                <a:srgbClr val="D16349"/>
              </a:buClr>
              <a:buFont typeface="Wingdings" pitchFamily="2" charset="2"/>
              <a:buChar char="v"/>
            </a:pPr>
            <a:r>
              <a:rPr lang="en-US" sz="2800" dirty="0">
                <a:solidFill>
                  <a:prstClr val="black"/>
                </a:solidFill>
              </a:rPr>
              <a:t> Regarding the negative answers, we can noticed that nobody has ever built a tree-house for birds. </a:t>
            </a:r>
          </a:p>
          <a:p>
            <a:pPr lvl="0" algn="just">
              <a:buClr>
                <a:srgbClr val="D16349"/>
              </a:buClr>
              <a:buFont typeface="Wingdings" pitchFamily="2" charset="2"/>
              <a:buChar char="v"/>
            </a:pPr>
            <a:r>
              <a:rPr lang="en-US" sz="2800" dirty="0">
                <a:solidFill>
                  <a:prstClr val="black"/>
                </a:solidFill>
              </a:rPr>
              <a:t>We can also worry, because most of the people recognized that they don’t usually buy glass bottles or CFC free sprays (117), they don’t use fluorescent bulbs instead of incandescent light bulbs (110), and only 20 of them have ever feed a </a:t>
            </a:r>
            <a:r>
              <a:rPr lang="en-US" sz="2800" dirty="0" err="1">
                <a:solidFill>
                  <a:prstClr val="black"/>
                </a:solidFill>
              </a:rPr>
              <a:t>burd</a:t>
            </a:r>
            <a:r>
              <a:rPr lang="en-US" sz="2800" dirty="0">
                <a:solidFill>
                  <a:prstClr val="black"/>
                </a:solidFill>
              </a:rPr>
              <a:t> during the winter</a:t>
            </a:r>
            <a:r>
              <a:rPr lang="en-US" sz="600" dirty="0">
                <a:solidFill>
                  <a:prstClr val="black"/>
                </a:solidFill>
              </a:rPr>
              <a:t>. </a:t>
            </a:r>
          </a:p>
          <a:p>
            <a:pPr lvl="0">
              <a:buClr>
                <a:srgbClr val="D16349"/>
              </a:buClr>
              <a:buFont typeface="Wingdings" pitchFamily="2" charset="2"/>
              <a:buChar char="v"/>
            </a:pPr>
            <a:endParaRPr lang="en-US" sz="600" dirty="0">
              <a:solidFill>
                <a:prstClr val="black"/>
              </a:solidFill>
            </a:endParaRPr>
          </a:p>
          <a:p>
            <a:pPr lvl="0">
              <a:buClr>
                <a:srgbClr val="D16349"/>
              </a:buClr>
              <a:buFont typeface="Wingdings" pitchFamily="2" charset="2"/>
              <a:buChar char="v"/>
            </a:pPr>
            <a:endParaRPr lang="en-US" sz="600" dirty="0">
              <a:solidFill>
                <a:prstClr val="black"/>
              </a:solidFill>
            </a:endParaRPr>
          </a:p>
          <a:p>
            <a:pPr lvl="0">
              <a:buClr>
                <a:srgbClr val="D16349"/>
              </a:buClr>
              <a:buFont typeface="Wingdings" pitchFamily="2" charset="2"/>
              <a:buChar char="v"/>
            </a:pPr>
            <a:endParaRPr lang="en-US" sz="600" dirty="0">
              <a:solidFill>
                <a:prstClr val="black"/>
              </a:solidFill>
            </a:endParaRPr>
          </a:p>
          <a:p>
            <a:endParaRPr lang="en-US" dirty="0"/>
          </a:p>
        </p:txBody>
      </p:sp>
    </p:spTree>
    <p:extLst>
      <p:ext uri="{BB962C8B-B14F-4D97-AF65-F5344CB8AC3E}">
        <p14:creationId xmlns:p14="http://schemas.microsoft.com/office/powerpoint/2010/main" val="178727258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1524000"/>
            <a:ext cx="8153400" cy="4602163"/>
          </a:xfrm>
        </p:spPr>
        <p:txBody>
          <a:bodyPr>
            <a:normAutofit/>
          </a:bodyPr>
          <a:lstStyle/>
          <a:p>
            <a:pPr algn="just">
              <a:buFont typeface="Wingdings" pitchFamily="2" charset="2"/>
              <a:buChar char="v"/>
            </a:pPr>
            <a:r>
              <a:rPr lang="en-US" sz="2800" dirty="0" smtClean="0"/>
              <a:t>As about the different answers given by students and by adults, it stays in the fact that, obviously, children don’t really go for shopping ( at most of the questions beginning with “do you buy”, the answer was negative for 89 student. </a:t>
            </a:r>
          </a:p>
          <a:p>
            <a:pPr algn="just">
              <a:buFont typeface="Wingdings" pitchFamily="2" charset="2"/>
              <a:buChar char="v"/>
            </a:pPr>
            <a:r>
              <a:rPr lang="en-US" sz="2800" dirty="0" smtClean="0"/>
              <a:t>In opposition, almost every adult sais that he tries to avoid using chemicals to kill garden pests ( 42) and takes clothes to charity shops or gives them to poor people ( 45). </a:t>
            </a:r>
            <a:endParaRPr lang="en-US" sz="2800" dirty="0"/>
          </a:p>
        </p:txBody>
      </p:sp>
    </p:spTree>
    <p:extLst>
      <p:ext uri="{BB962C8B-B14F-4D97-AF65-F5344CB8AC3E}">
        <p14:creationId xmlns:p14="http://schemas.microsoft.com/office/powerpoint/2010/main" val="43217506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second part of the quiz</a:t>
            </a:r>
            <a:endParaRPr lang="en-US" dirty="0"/>
          </a:p>
        </p:txBody>
      </p:sp>
      <p:sp>
        <p:nvSpPr>
          <p:cNvPr id="3" name="Content Placeholder 2"/>
          <p:cNvSpPr>
            <a:spLocks noGrp="1"/>
          </p:cNvSpPr>
          <p:nvPr>
            <p:ph sz="quarter" idx="1"/>
          </p:nvPr>
        </p:nvSpPr>
        <p:spPr/>
        <p:txBody>
          <a:bodyPr/>
          <a:lstStyle/>
          <a:p>
            <a:endParaRPr lang="en-US" dirty="0" smtClean="0"/>
          </a:p>
          <a:p>
            <a:pPr marL="0" indent="0" algn="just">
              <a:buNone/>
            </a:pPr>
            <a:r>
              <a:rPr lang="en-US" dirty="0" smtClean="0"/>
              <a:t>       </a:t>
            </a:r>
          </a:p>
          <a:p>
            <a:pPr marL="0" indent="0" algn="just">
              <a:buNone/>
            </a:pPr>
            <a:r>
              <a:rPr lang="en-US" dirty="0" smtClean="0"/>
              <a:t>       </a:t>
            </a:r>
            <a:r>
              <a:rPr lang="en-US" sz="2800" dirty="0" smtClean="0"/>
              <a:t>Concerning the second part of the questionnaire, we noticed that most of the answers were correct, but the reason could be the fact that they are studying ecology as a main discipline of our school.</a:t>
            </a:r>
            <a:endParaRPr lang="en-US" sz="2800" dirty="0"/>
          </a:p>
        </p:txBody>
      </p:sp>
    </p:spTree>
    <p:extLst>
      <p:ext uri="{BB962C8B-B14F-4D97-AF65-F5344CB8AC3E}">
        <p14:creationId xmlns:p14="http://schemas.microsoft.com/office/powerpoint/2010/main" val="173134048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sz="quarter" idx="1"/>
          </p:nvPr>
        </p:nvSpPr>
        <p:spPr/>
        <p:txBody>
          <a:bodyPr>
            <a:normAutofit/>
          </a:bodyPr>
          <a:lstStyle/>
          <a:p>
            <a:pPr marL="0" indent="0">
              <a:buNone/>
            </a:pPr>
            <a:r>
              <a:rPr lang="en-US" sz="2800" dirty="0" smtClean="0"/>
              <a:t>           </a:t>
            </a:r>
          </a:p>
          <a:p>
            <a:pPr marL="0" indent="0">
              <a:buNone/>
            </a:pPr>
            <a:endParaRPr lang="en-US" sz="2800" dirty="0"/>
          </a:p>
          <a:p>
            <a:pPr marL="0" indent="0">
              <a:buNone/>
            </a:pPr>
            <a:r>
              <a:rPr lang="en-US" sz="2800" dirty="0" smtClean="0"/>
              <a:t>            In the end we can say that although they are good on theory, their habitudes be trade the fact that they don’t know yet how to put in practice what they have learned about environmental problems and about saving  Mather Nature.</a:t>
            </a:r>
            <a:endParaRPr lang="en-US" sz="2800" dirty="0"/>
          </a:p>
        </p:txBody>
      </p:sp>
    </p:spTree>
    <p:extLst>
      <p:ext uri="{BB962C8B-B14F-4D97-AF65-F5344CB8AC3E}">
        <p14:creationId xmlns:p14="http://schemas.microsoft.com/office/powerpoint/2010/main" val="348031032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208</TotalTime>
  <Words>362</Words>
  <Application>Microsoft Office PowerPoint</Application>
  <PresentationFormat>Expunere pe ecran (4:3)</PresentationFormat>
  <Paragraphs>57</Paragraphs>
  <Slides>7</Slides>
  <Notes>0</Notes>
  <HiddenSlides>0</HiddenSlides>
  <MMClips>0</MMClips>
  <ScaleCrop>false</ScaleCrop>
  <HeadingPairs>
    <vt:vector size="4" baseType="variant">
      <vt:variant>
        <vt:lpstr>Temă</vt:lpstr>
      </vt:variant>
      <vt:variant>
        <vt:i4>1</vt:i4>
      </vt:variant>
      <vt:variant>
        <vt:lpstr>Titluri diapozitive</vt:lpstr>
      </vt:variant>
      <vt:variant>
        <vt:i4>7</vt:i4>
      </vt:variant>
    </vt:vector>
  </HeadingPairs>
  <TitlesOfParts>
    <vt:vector size="8" baseType="lpstr">
      <vt:lpstr>Civic</vt:lpstr>
      <vt:lpstr>THE RESULTS OF THE  ECO-QUIZ </vt:lpstr>
      <vt:lpstr>STATISTICS: </vt:lpstr>
      <vt:lpstr> So, 53% of the students and  44% of the adults  are barely beginning to show more interest in the environment.</vt:lpstr>
      <vt:lpstr>Prezentare PowerPoint</vt:lpstr>
      <vt:lpstr>Prezentare PowerPoint</vt:lpstr>
      <vt:lpstr>The second part of the quiz</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RESULTS OF THE ECO-QUIZ</dc:title>
  <dc:creator>Anca</dc:creator>
  <cp:lastModifiedBy>Anca</cp:lastModifiedBy>
  <cp:revision>8</cp:revision>
  <dcterms:created xsi:type="dcterms:W3CDTF">2006-08-16T00:00:00Z</dcterms:created>
  <dcterms:modified xsi:type="dcterms:W3CDTF">2013-05-12T12:00:28Z</dcterms:modified>
</cp:coreProperties>
</file>